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6" r:id="rId32"/>
    <p:sldId id="288" r:id="rId33"/>
    <p:sldId id="289" r:id="rId34"/>
    <p:sldId id="290" r:id="rId35"/>
    <p:sldId id="291" r:id="rId36"/>
    <p:sldId id="292" r:id="rId37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na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88" autoAdjust="0"/>
    <p:restoredTop sz="84725" autoAdjust="0"/>
  </p:normalViewPr>
  <p:slideViewPr>
    <p:cSldViewPr>
      <p:cViewPr>
        <p:scale>
          <a:sx n="100" d="100"/>
          <a:sy n="100" d="100"/>
        </p:scale>
        <p:origin x="-1944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36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etros%20Kalos\Desktop\LaTeX-Thesis\vq_expirimen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etros%20Kalos\Desktop\LaTeX-Thesis\vq_expirimen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etros%20Kalos\Desktop\LaTeX-Thesis\vq_expirimen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l-GR"/>
  <c:chart>
    <c:title>
      <c:tx>
        <c:rich>
          <a:bodyPr/>
          <a:lstStyle/>
          <a:p>
            <a:pPr>
              <a:defRPr/>
            </a:pPr>
            <a:r>
              <a:rPr lang="en-US" sz="1800" b="0" i="0" u="none" strike="noStrike" baseline="0">
                <a:effectLst/>
              </a:rPr>
              <a:t>KKZ vs Random Duration</a:t>
            </a:r>
            <a:endParaRPr lang="el-GR"/>
          </a:p>
        </c:rich>
      </c:tx>
      <c:layout/>
    </c:title>
    <c:plotArea>
      <c:layout/>
      <c:lineChart>
        <c:grouping val="standard"/>
        <c:ser>
          <c:idx val="0"/>
          <c:order val="0"/>
          <c:tx>
            <c:strRef>
              <c:f>Φύλλο6!$A$3</c:f>
              <c:strCache>
                <c:ptCount val="1"/>
                <c:pt idx="0">
                  <c:v>kkz</c:v>
                </c:pt>
              </c:strCache>
            </c:strRef>
          </c:tx>
          <c:cat>
            <c:numRef>
              <c:f>Φύλλο6!$B$2:$E$2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Φύλλο6!$B$3:$E$3</c:f>
              <c:numCache>
                <c:formatCode>General</c:formatCode>
                <c:ptCount val="4"/>
                <c:pt idx="0">
                  <c:v>90.5</c:v>
                </c:pt>
                <c:pt idx="1">
                  <c:v>63.7</c:v>
                </c:pt>
                <c:pt idx="2">
                  <c:v>42.9</c:v>
                </c:pt>
                <c:pt idx="3">
                  <c:v>36.700000000000003</c:v>
                </c:pt>
              </c:numCache>
            </c:numRef>
          </c:val>
        </c:ser>
        <c:ser>
          <c:idx val="1"/>
          <c:order val="1"/>
          <c:tx>
            <c:strRef>
              <c:f>Φύλλο6!$A$4</c:f>
              <c:strCache>
                <c:ptCount val="1"/>
                <c:pt idx="0">
                  <c:v>random</c:v>
                </c:pt>
              </c:strCache>
            </c:strRef>
          </c:tx>
          <c:cat>
            <c:numRef>
              <c:f>Φύλλο6!$B$2:$E$2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Φύλλο6!$B$4:$E$4</c:f>
              <c:numCache>
                <c:formatCode>General</c:formatCode>
                <c:ptCount val="4"/>
                <c:pt idx="0">
                  <c:v>61.5</c:v>
                </c:pt>
                <c:pt idx="1">
                  <c:v>31.2</c:v>
                </c:pt>
                <c:pt idx="2">
                  <c:v>16.600000000000001</c:v>
                </c:pt>
                <c:pt idx="3">
                  <c:v>12.3</c:v>
                </c:pt>
              </c:numCache>
            </c:numRef>
          </c:val>
        </c:ser>
        <c:marker val="1"/>
        <c:axId val="67596288"/>
        <c:axId val="67598208"/>
      </c:lineChart>
      <c:catAx>
        <c:axId val="67596288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</a:t>
                </a:r>
                <a:r>
                  <a:rPr lang="en-US" dirty="0" smtClean="0"/>
                  <a:t>hreads</a:t>
                </a:r>
                <a:endParaRPr lang="el-GR" dirty="0"/>
              </a:p>
            </c:rich>
          </c:tx>
          <c:layout/>
        </c:title>
        <c:numFmt formatCode="General" sourceLinked="1"/>
        <c:tickLblPos val="nextTo"/>
        <c:crossAx val="67598208"/>
        <c:crosses val="autoZero"/>
        <c:auto val="1"/>
        <c:lblAlgn val="ctr"/>
        <c:lblOffset val="100"/>
      </c:catAx>
      <c:valAx>
        <c:axId val="67598208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Seconds</a:t>
                </a:r>
                <a:endParaRPr lang="en-US" dirty="0"/>
              </a:p>
            </c:rich>
          </c:tx>
          <c:layout/>
        </c:title>
        <c:numFmt formatCode="General" sourceLinked="1"/>
        <c:tickLblPos val="nextTo"/>
        <c:crossAx val="67596288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l-GR"/>
  <c:chart>
    <c:title>
      <c:tx>
        <c:rich>
          <a:bodyPr/>
          <a:lstStyle/>
          <a:p>
            <a:pPr>
              <a:defRPr/>
            </a:pPr>
            <a:r>
              <a:rPr lang="el-GR" b="0" dirty="0" smtClean="0"/>
              <a:t>ΚΚΖ</a:t>
            </a:r>
            <a:r>
              <a:rPr lang="el-GR" b="0" baseline="0" dirty="0" smtClean="0"/>
              <a:t> </a:t>
            </a:r>
            <a:r>
              <a:rPr lang="en-US" b="0" baseline="0" dirty="0" err="1" smtClean="0"/>
              <a:t>vs</a:t>
            </a:r>
            <a:r>
              <a:rPr lang="en-US" b="0" baseline="0" dirty="0" smtClean="0"/>
              <a:t> Random MSE</a:t>
            </a:r>
            <a:endParaRPr lang="el-GR" b="0" dirty="0"/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Φύλλο6!$L$3</c:f>
              <c:strCache>
                <c:ptCount val="1"/>
                <c:pt idx="0">
                  <c:v>kkz</c:v>
                </c:pt>
              </c:strCache>
            </c:strRef>
          </c:tx>
          <c:cat>
            <c:strRef>
              <c:f>Φύλλο6!$M$2:$P$2</c:f>
              <c:strCache>
                <c:ptCount val="4"/>
                <c:pt idx="0">
                  <c:v>Intra Y</c:v>
                </c:pt>
                <c:pt idx="1">
                  <c:v>Intra UV</c:v>
                </c:pt>
                <c:pt idx="2">
                  <c:v>Inter Y</c:v>
                </c:pt>
                <c:pt idx="3">
                  <c:v>Inter UV</c:v>
                </c:pt>
              </c:strCache>
            </c:strRef>
          </c:cat>
          <c:val>
            <c:numRef>
              <c:f>Φύλλο6!$M$3:$P$3</c:f>
              <c:numCache>
                <c:formatCode>General</c:formatCode>
                <c:ptCount val="4"/>
                <c:pt idx="0">
                  <c:v>0.4300000000000001</c:v>
                </c:pt>
                <c:pt idx="1">
                  <c:v>0.18000000000000005</c:v>
                </c:pt>
                <c:pt idx="2">
                  <c:v>0.16</c:v>
                </c:pt>
                <c:pt idx="3">
                  <c:v>7.0000000000000021E-2</c:v>
                </c:pt>
              </c:numCache>
            </c:numRef>
          </c:val>
        </c:ser>
        <c:ser>
          <c:idx val="1"/>
          <c:order val="1"/>
          <c:tx>
            <c:strRef>
              <c:f>Φύλλο6!$L$4</c:f>
              <c:strCache>
                <c:ptCount val="1"/>
                <c:pt idx="0">
                  <c:v>random</c:v>
                </c:pt>
              </c:strCache>
            </c:strRef>
          </c:tx>
          <c:cat>
            <c:strRef>
              <c:f>Φύλλο6!$M$2:$P$2</c:f>
              <c:strCache>
                <c:ptCount val="4"/>
                <c:pt idx="0">
                  <c:v>Intra Y</c:v>
                </c:pt>
                <c:pt idx="1">
                  <c:v>Intra UV</c:v>
                </c:pt>
                <c:pt idx="2">
                  <c:v>Inter Y</c:v>
                </c:pt>
                <c:pt idx="3">
                  <c:v>Inter UV</c:v>
                </c:pt>
              </c:strCache>
            </c:strRef>
          </c:cat>
          <c:val>
            <c:numRef>
              <c:f>Φύλλο6!$M$4:$P$4</c:f>
              <c:numCache>
                <c:formatCode>General</c:formatCode>
                <c:ptCount val="4"/>
                <c:pt idx="0">
                  <c:v>2.71</c:v>
                </c:pt>
                <c:pt idx="1">
                  <c:v>0.94000000000000017</c:v>
                </c:pt>
                <c:pt idx="2">
                  <c:v>1.0900000000000001</c:v>
                </c:pt>
                <c:pt idx="3">
                  <c:v>0.46</c:v>
                </c:pt>
              </c:numCache>
            </c:numRef>
          </c:val>
        </c:ser>
        <c:axId val="67628416"/>
        <c:axId val="68756992"/>
      </c:barChart>
      <c:catAx>
        <c:axId val="67628416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Training data type</a:t>
                </a:r>
                <a:endParaRPr lang="en-US" dirty="0"/>
              </a:p>
            </c:rich>
          </c:tx>
          <c:layout/>
        </c:title>
        <c:tickLblPos val="nextTo"/>
        <c:crossAx val="68756992"/>
        <c:crosses val="autoZero"/>
        <c:auto val="1"/>
        <c:lblAlgn val="ctr"/>
        <c:lblOffset val="100"/>
      </c:catAx>
      <c:valAx>
        <c:axId val="68756992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MSE</a:t>
                </a:r>
                <a:endParaRPr lang="el-GR"/>
              </a:p>
            </c:rich>
          </c:tx>
          <c:layout/>
        </c:title>
        <c:numFmt formatCode="General" sourceLinked="1"/>
        <c:tickLblPos val="nextTo"/>
        <c:crossAx val="67628416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l-GR"/>
  <c:chart>
    <c:title>
      <c:tx>
        <c:rich>
          <a:bodyPr/>
          <a:lstStyle/>
          <a:p>
            <a:pPr>
              <a:defRPr/>
            </a:pPr>
            <a:r>
              <a:rPr lang="en-US" dirty="0"/>
              <a:t>FastNN</a:t>
            </a:r>
            <a:r>
              <a:rPr lang="en-US" baseline="0" dirty="0"/>
              <a:t> </a:t>
            </a:r>
            <a:r>
              <a:rPr lang="en-US" baseline="0" dirty="0" err="1"/>
              <a:t>vs</a:t>
            </a:r>
            <a:r>
              <a:rPr lang="en-US" baseline="0" dirty="0"/>
              <a:t> Full Search</a:t>
            </a:r>
            <a:endParaRPr lang="el-GR" dirty="0"/>
          </a:p>
        </c:rich>
      </c:tx>
      <c:layout/>
    </c:title>
    <c:plotArea>
      <c:layout/>
      <c:lineChart>
        <c:grouping val="standard"/>
        <c:ser>
          <c:idx val="0"/>
          <c:order val="0"/>
          <c:tx>
            <c:strRef>
              <c:f>Φύλλο6!$A$24</c:f>
              <c:strCache>
                <c:ptCount val="1"/>
                <c:pt idx="0">
                  <c:v>FastNN</c:v>
                </c:pt>
              </c:strCache>
            </c:strRef>
          </c:tx>
          <c:cat>
            <c:numRef>
              <c:f>Φύλλο6!$B$23:$E$23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Φύλλο6!$B$24:$E$24</c:f>
              <c:numCache>
                <c:formatCode>General</c:formatCode>
                <c:ptCount val="4"/>
                <c:pt idx="0">
                  <c:v>9.7000000000000011</c:v>
                </c:pt>
                <c:pt idx="1">
                  <c:v>6.1</c:v>
                </c:pt>
                <c:pt idx="2">
                  <c:v>4.4000000000000004</c:v>
                </c:pt>
                <c:pt idx="3">
                  <c:v>3.2</c:v>
                </c:pt>
              </c:numCache>
            </c:numRef>
          </c:val>
        </c:ser>
        <c:ser>
          <c:idx val="1"/>
          <c:order val="1"/>
          <c:tx>
            <c:strRef>
              <c:f>Φύλλο6!$A$25</c:f>
              <c:strCache>
                <c:ptCount val="1"/>
                <c:pt idx="0">
                  <c:v>FS</c:v>
                </c:pt>
              </c:strCache>
            </c:strRef>
          </c:tx>
          <c:cat>
            <c:numRef>
              <c:f>Φύλλο6!$B$23:$E$23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Φύλλο6!$B$25:$E$25</c:f>
              <c:numCache>
                <c:formatCode>General</c:formatCode>
                <c:ptCount val="4"/>
                <c:pt idx="0">
                  <c:v>61.4</c:v>
                </c:pt>
                <c:pt idx="1">
                  <c:v>31.2</c:v>
                </c:pt>
                <c:pt idx="2">
                  <c:v>16.600000000000001</c:v>
                </c:pt>
                <c:pt idx="3">
                  <c:v>12.3</c:v>
                </c:pt>
              </c:numCache>
            </c:numRef>
          </c:val>
        </c:ser>
        <c:marker val="1"/>
        <c:axId val="68791680"/>
        <c:axId val="68797952"/>
      </c:lineChart>
      <c:catAx>
        <c:axId val="6879168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threads</a:t>
                </a:r>
              </a:p>
            </c:rich>
          </c:tx>
          <c:layout/>
        </c:title>
        <c:numFmt formatCode="General" sourceLinked="1"/>
        <c:tickLblPos val="nextTo"/>
        <c:crossAx val="68797952"/>
        <c:crosses val="autoZero"/>
        <c:auto val="1"/>
        <c:lblAlgn val="ctr"/>
        <c:lblOffset val="100"/>
      </c:catAx>
      <c:valAx>
        <c:axId val="68797952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Seconds</a:t>
                </a:r>
              </a:p>
            </c:rich>
          </c:tx>
          <c:layout/>
        </c:title>
        <c:numFmt formatCode="General" sourceLinked="1"/>
        <c:tickLblPos val="nextTo"/>
        <c:crossAx val="68791680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F69A5-21AF-4DE6-8400-2FAB1987341F}" type="datetimeFigureOut">
              <a:rPr lang="el-GR" smtClean="0"/>
              <a:pPr/>
              <a:t>26/6/2013</a:t>
            </a:fld>
            <a:endParaRPr lang="el-GR" dirty="0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 dirty="0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F296C-8946-4DCA-A972-2E3479CEB6C1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4103547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56.5</a:t>
            </a:r>
            <a:r>
              <a:rPr lang="el-GR" baseline="0" dirty="0" smtClean="0"/>
              <a:t> </a:t>
            </a:r>
            <a:r>
              <a:rPr lang="en-US" baseline="0" dirty="0" smtClean="0"/>
              <a:t>HD min uncompressed = 110GB</a:t>
            </a:r>
            <a:endParaRPr lang="el-GR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Compress Techniques</a:t>
            </a:r>
            <a:endParaRPr lang="el-GR" baseline="0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Compressed 1.3GB.</a:t>
            </a:r>
            <a:endParaRPr lang="el-GR" baseline="0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Lossless 8</a:t>
            </a:r>
            <a:r>
              <a:rPr lang="el-GR" baseline="0" dirty="0" smtClean="0"/>
              <a:t>-</a:t>
            </a:r>
            <a:r>
              <a:rPr lang="en-US" baseline="0" dirty="0" smtClean="0"/>
              <a:t>10 compress ratio.</a:t>
            </a:r>
            <a:endParaRPr lang="el-GR" baseline="0" dirty="0" smtClean="0"/>
          </a:p>
          <a:p>
            <a:pPr marL="171450" lvl="0" indent="-171450">
              <a:buFont typeface="Arial" pitchFamily="34" charset="0"/>
              <a:buChar char="•"/>
            </a:pPr>
            <a:r>
              <a:rPr lang="el-GR" baseline="0" dirty="0" smtClean="0"/>
              <a:t>Ευαισθησία ματιού μικρότερη των 38</a:t>
            </a:r>
            <a:r>
              <a:rPr lang="en-US" baseline="0" dirty="0" smtClean="0"/>
              <a:t>dB PSNR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l-GR" baseline="0" dirty="0" smtClean="0"/>
              <a:t>Πολυπλοκότητα κλιμακώνει άσχημα ανάλογα με την ανάλυση</a:t>
            </a:r>
          </a:p>
          <a:p>
            <a:pPr marL="171450" lvl="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endParaRPr lang="el-GR" dirty="0" smtClean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2614966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l-GR" dirty="0" smtClean="0"/>
              <a:t> Υλικό δοκιμής</a:t>
            </a:r>
            <a:r>
              <a:rPr lang="el-GR" baseline="0" dirty="0" smtClean="0"/>
              <a:t> του </a:t>
            </a:r>
            <a:r>
              <a:rPr lang="en-US" baseline="0" dirty="0" smtClean="0"/>
              <a:t>H265</a:t>
            </a: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32</a:t>
            </a:fld>
            <a:endParaRPr lang="el-GR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PSNR </a:t>
            </a:r>
            <a:r>
              <a:rPr lang="el-GR" dirty="0" smtClean="0"/>
              <a:t>των βίντεο πολύ κοντά </a:t>
            </a:r>
            <a:r>
              <a:rPr lang="el-GR" dirty="0" err="1" smtClean="0"/>
              <a:t>μταξυ</a:t>
            </a:r>
            <a:r>
              <a:rPr lang="el-GR" dirty="0" smtClean="0"/>
              <a:t> </a:t>
            </a:r>
            <a:r>
              <a:rPr lang="en-US" dirty="0" err="1" smtClean="0"/>
              <a:t>jm-vq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l-GR" dirty="0" smtClean="0"/>
              <a:t>Στα</a:t>
            </a:r>
            <a:r>
              <a:rPr lang="el-GR" baseline="0" dirty="0" smtClean="0"/>
              <a:t> </a:t>
            </a:r>
            <a:r>
              <a:rPr lang="el-GR" baseline="0" dirty="0" smtClean="0"/>
              <a:t>δύσκολα </a:t>
            </a:r>
            <a:r>
              <a:rPr lang="el-GR" baseline="0" dirty="0" smtClean="0"/>
              <a:t>βίντεο καλύτερη απόδοση</a:t>
            </a:r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Υπολογισμός πλήθους των </a:t>
            </a:r>
            <a:r>
              <a:rPr lang="en-US" baseline="0" dirty="0" smtClean="0"/>
              <a:t>skipped </a:t>
            </a:r>
            <a:r>
              <a:rPr lang="en-US" baseline="0" dirty="0" err="1" smtClean="0"/>
              <a:t>mb</a:t>
            </a:r>
            <a:endParaRPr lang="el-GR" baseline="0" dirty="0" smtClean="0"/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Δεν υπολογίστηκε το </a:t>
            </a:r>
            <a:r>
              <a:rPr lang="en-US" baseline="0" dirty="0" smtClean="0"/>
              <a:t>overhead</a:t>
            </a:r>
            <a:r>
              <a:rPr lang="el-GR" baseline="0" dirty="0" smtClean="0"/>
              <a:t> του κωδικοποιητή αλλά ούτε και τα επιπλέον </a:t>
            </a:r>
            <a:r>
              <a:rPr lang="en-US" baseline="0" dirty="0" smtClean="0"/>
              <a:t>skipped blocks</a:t>
            </a:r>
            <a:endParaRPr lang="en-US" dirty="0" smtClean="0"/>
          </a:p>
          <a:p>
            <a:pPr>
              <a:buFont typeface="Arial" pitchFamily="34" charset="0"/>
              <a:buNone/>
            </a:pP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33</a:t>
            </a:fld>
            <a:endParaRPr lang="el-GR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mtClean="0"/>
              <a:t>Vtune</a:t>
            </a:r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34</a:t>
            </a:fld>
            <a:endParaRPr lang="el-GR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l-GR" dirty="0" err="1" smtClean="0"/>
              <a:t>Δυσκολα</a:t>
            </a:r>
            <a:r>
              <a:rPr lang="el-GR" baseline="0" dirty="0" smtClean="0"/>
              <a:t> το 1,3 με 27% και 31% </a:t>
            </a:r>
            <a:r>
              <a:rPr lang="el-GR" baseline="0" dirty="0" err="1" smtClean="0"/>
              <a:t>κερδος</a:t>
            </a:r>
            <a:endParaRPr lang="el-GR" baseline="0" dirty="0" smtClean="0"/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Γλυτώνουμε την αρχικοποίηση και </a:t>
            </a:r>
            <a:r>
              <a:rPr lang="el-GR" baseline="0" dirty="0" err="1" smtClean="0"/>
              <a:t>πολλες</a:t>
            </a:r>
            <a:r>
              <a:rPr lang="el-GR" baseline="0" dirty="0" smtClean="0"/>
              <a:t> </a:t>
            </a:r>
            <a:r>
              <a:rPr lang="el-GR" baseline="0" dirty="0" err="1" smtClean="0"/>
              <a:t>επαναληψεις</a:t>
            </a:r>
            <a:endParaRPr lang="el-GR" baseline="0" dirty="0" smtClean="0"/>
          </a:p>
          <a:p>
            <a:pPr>
              <a:buFont typeface="Arial" pitchFamily="34" charset="0"/>
              <a:buChar char="•"/>
            </a:pP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36</a:t>
            </a:fld>
            <a:endParaRPr lang="el-G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QP 70,95,97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148865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Δοκιμή</a:t>
            </a:r>
            <a:r>
              <a:rPr lang="el-GR" baseline="0" dirty="0" smtClean="0"/>
              <a:t> όλων μέχρι να καταλήξουμε στο καλύτερο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l-GR" baseline="0" dirty="0" smtClean="0"/>
              <a:t>Χειρότερη απόδοση συμπίεσης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l-GR" baseline="0" dirty="0" smtClean="0"/>
              <a:t>Αναγκαία γιατί από εδώ ξεκινάει ο αποκωδικοποιητής μιας και έχει όλη την πληροφορία.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l-GR" baseline="0" dirty="0" smtClean="0"/>
              <a:t>Μικρή πολυπλοκότητα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12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2596661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Uniform</a:t>
            </a:r>
            <a:r>
              <a:rPr lang="en-US" baseline="0" dirty="0" smtClean="0"/>
              <a:t> 2 bits </a:t>
            </a:r>
            <a:r>
              <a:rPr lang="el-GR" baseline="0" dirty="0" smtClean="0"/>
              <a:t>με πιθανότητα 0.7,0.1,0.1,0.1  </a:t>
            </a:r>
            <a:r>
              <a:rPr lang="el-GR" baseline="0" dirty="0" err="1" smtClean="0"/>
              <a:t>τοτε</a:t>
            </a:r>
            <a:r>
              <a:rPr lang="el-GR" baseline="0" dirty="0" smtClean="0"/>
              <a:t> 1.35</a:t>
            </a:r>
            <a:r>
              <a:rPr lang="en-US" baseline="0" dirty="0" smtClean="0"/>
              <a:t>bits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20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3580553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Huffman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Encode</a:t>
            </a:r>
            <a:r>
              <a:rPr lang="en-US" baseline="0" dirty="0" smtClean="0"/>
              <a:t> one symbol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Offline tree construction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Encoding free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Decoding 1 operation/bit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dirty="0" smtClean="0"/>
              <a:t>CABAC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Encode</a:t>
            </a:r>
            <a:r>
              <a:rPr lang="en-US" baseline="0" dirty="0" smtClean="0"/>
              <a:t> symbol sequence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50-100 operations /bit for </a:t>
            </a:r>
            <a:r>
              <a:rPr lang="en-US" baseline="0" dirty="0" err="1" smtClean="0"/>
              <a:t>encoding,decoding</a:t>
            </a:r>
            <a:endParaRPr lang="en-US" baseline="0" dirty="0" smtClean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21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3612827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Το</a:t>
            </a:r>
            <a:r>
              <a:rPr lang="el-GR" baseline="0" dirty="0" smtClean="0"/>
              <a:t> </a:t>
            </a:r>
            <a:r>
              <a:rPr lang="en-US" baseline="0" dirty="0" smtClean="0"/>
              <a:t>MSE </a:t>
            </a:r>
            <a:r>
              <a:rPr lang="el-GR" baseline="0" dirty="0" smtClean="0"/>
              <a:t>δεν επηρεάζεται από τους μετασχηματισμούς, </a:t>
            </a:r>
            <a:r>
              <a:rPr lang="el-GR" baseline="0" dirty="0" err="1" smtClean="0"/>
              <a:t>αρα</a:t>
            </a:r>
            <a:r>
              <a:rPr lang="el-GR" baseline="0" dirty="0" smtClean="0"/>
              <a:t> αποφεύγουμε πολυπλοκότητα.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l-GR" baseline="0" dirty="0" err="1" smtClean="0"/>
              <a:t>Διαφορετικα</a:t>
            </a:r>
            <a:r>
              <a:rPr lang="el-GR" baseline="0" dirty="0" smtClean="0"/>
              <a:t> βίντεο, </a:t>
            </a:r>
            <a:r>
              <a:rPr lang="el-GR" baseline="0" dirty="0" err="1" smtClean="0"/>
              <a:t>ιδανικα</a:t>
            </a:r>
            <a:r>
              <a:rPr lang="el-GR" baseline="0" dirty="0" smtClean="0"/>
              <a:t> όλα τα </a:t>
            </a:r>
            <a:r>
              <a:rPr lang="el-GR" baseline="0" dirty="0" err="1" smtClean="0"/>
              <a:t>βιντεο</a:t>
            </a:r>
            <a:r>
              <a:rPr lang="el-GR" baseline="0" dirty="0" smtClean="0"/>
              <a:t> του </a:t>
            </a:r>
            <a:r>
              <a:rPr lang="el-GR" baseline="0" dirty="0" err="1" smtClean="0"/>
              <a:t>κοσμου</a:t>
            </a:r>
            <a:r>
              <a:rPr lang="el-GR" baseline="0" dirty="0" smtClean="0"/>
              <a:t>.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25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2002307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Συνολική διάρκεια 23 μέρες.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27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1359187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l-GR" dirty="0" smtClean="0"/>
              <a:t>Τον</a:t>
            </a:r>
            <a:r>
              <a:rPr lang="el-GR" baseline="0" dirty="0" smtClean="0"/>
              <a:t> ρόλο της Υ τον παίζει ο μέσος όρος της ενέργειας των ήδη κβαντισμένων </a:t>
            </a:r>
            <a:r>
              <a:rPr lang="en-US" baseline="0" dirty="0" smtClean="0"/>
              <a:t>block.</a:t>
            </a:r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Η ενέργεια υπολογίζεται χωρίς </a:t>
            </a:r>
            <a:r>
              <a:rPr lang="el-GR" baseline="0" dirty="0" err="1" smtClean="0"/>
              <a:t>εξτρα</a:t>
            </a:r>
            <a:r>
              <a:rPr lang="el-GR" baseline="0" dirty="0" smtClean="0"/>
              <a:t> πληροφορία</a:t>
            </a:r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Δημιουργία 8 κατανομών με δική τους πιθανότητα</a:t>
            </a: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28</a:t>
            </a:fld>
            <a:endParaRPr lang="el-G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l-GR" dirty="0" smtClean="0"/>
              <a:t>Συγχρονισμός </a:t>
            </a:r>
            <a:r>
              <a:rPr lang="en-US" dirty="0" smtClean="0"/>
              <a:t>encoder-decoder</a:t>
            </a:r>
          </a:p>
          <a:p>
            <a:pPr>
              <a:buFont typeface="Arial" pitchFamily="34" charset="0"/>
              <a:buChar char="•"/>
            </a:pPr>
            <a:r>
              <a:rPr lang="el-GR" dirty="0" smtClean="0"/>
              <a:t>Πολλές</a:t>
            </a:r>
            <a:r>
              <a:rPr lang="el-GR" baseline="0" dirty="0" smtClean="0"/>
              <a:t> δοκιμές</a:t>
            </a:r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Αλλαγές στο </a:t>
            </a:r>
            <a:r>
              <a:rPr lang="en-US" baseline="0" dirty="0" err="1" smtClean="0"/>
              <a:t>cfg</a:t>
            </a:r>
            <a:r>
              <a:rPr lang="el-GR" baseline="0" dirty="0" smtClean="0"/>
              <a:t/>
            </a:r>
            <a:br>
              <a:rPr lang="el-GR" baseline="0" dirty="0" smtClean="0"/>
            </a:b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30</a:t>
            </a:fld>
            <a:endParaRPr lang="el-G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 smtClean="0"/>
              <a:t>Στυλ κύριου υπότιτλου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26/6/2013</a:t>
            </a:fld>
            <a:endParaRPr lang="el-GR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2993775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26/6/2013</a:t>
            </a:fld>
            <a:endParaRPr lang="el-GR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221710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26/6/2013</a:t>
            </a:fld>
            <a:endParaRPr lang="el-GR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2016384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26/6/2013</a:t>
            </a:fld>
            <a:endParaRPr lang="el-GR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1341332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26/6/2013</a:t>
            </a:fld>
            <a:endParaRPr lang="el-GR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3443434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26/6/2013</a:t>
            </a:fld>
            <a:endParaRPr lang="el-GR" dirty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2819046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26/6/2013</a:t>
            </a:fld>
            <a:endParaRPr lang="el-GR" dirty="0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2106024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26/6/2013</a:t>
            </a:fld>
            <a:endParaRPr lang="el-GR" dirty="0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322024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26/6/2013</a:t>
            </a:fld>
            <a:endParaRPr lang="el-GR" dirty="0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369365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26/6/2013</a:t>
            </a:fld>
            <a:endParaRPr lang="el-GR" dirty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3105301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 dirty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26/6/2013</a:t>
            </a:fld>
            <a:endParaRPr lang="el-GR" dirty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1785833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1434A-CF0A-495C-85ED-A23EB3E6D20E}" type="datetimeFigureOut">
              <a:rPr lang="el-GR" smtClean="0"/>
              <a:pPr/>
              <a:t>26/6/2013</a:t>
            </a:fld>
            <a:endParaRPr lang="el-GR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865658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dirty="0" smtClean="0"/>
              <a:t>Κβαντοποίηση Διανυσμάτων σε Κωδικοποιητές Βίντεο</a:t>
            </a:r>
            <a:endParaRPr lang="el-GR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l-GR" dirty="0" smtClean="0"/>
              <a:t>Πανεπιστήμιο Θεσσαλίας</a:t>
            </a:r>
          </a:p>
          <a:p>
            <a:r>
              <a:rPr lang="el-GR" dirty="0" smtClean="0"/>
              <a:t>Πολυτεχνική Σχολή</a:t>
            </a:r>
          </a:p>
          <a:p>
            <a:r>
              <a:rPr lang="el-GR" dirty="0" smtClean="0"/>
              <a:t>Τμήμα Μηχανικών Η/Υ Τηλεπικοινωνιών και Δικτύων</a:t>
            </a:r>
          </a:p>
          <a:p>
            <a:r>
              <a:rPr lang="el-GR" dirty="0" smtClean="0"/>
              <a:t>Διπλωματική Εργασία</a:t>
            </a:r>
          </a:p>
          <a:p>
            <a:r>
              <a:rPr lang="el-GR" dirty="0" smtClean="0"/>
              <a:t>Καλός Πέτρος</a:t>
            </a:r>
          </a:p>
          <a:p>
            <a:r>
              <a:rPr lang="el-GR" dirty="0" smtClean="0"/>
              <a:t>Ιούνιος 2013</a:t>
            </a:r>
          </a:p>
        </p:txBody>
      </p:sp>
    </p:spTree>
    <p:extLst>
      <p:ext uri="{BB962C8B-B14F-4D97-AF65-F5344CB8AC3E}">
        <p14:creationId xmlns="" xmlns:p14="http://schemas.microsoft.com/office/powerpoint/2010/main" val="55111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Οργάνωση των </a:t>
            </a:r>
            <a:r>
              <a:rPr lang="en-US" dirty="0" smtClean="0"/>
              <a:t>pixels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Οργάνωση σε </a:t>
            </a:r>
            <a:r>
              <a:rPr lang="en-US" dirty="0" smtClean="0"/>
              <a:t>macroblocks, blocks, subblocks</a:t>
            </a:r>
            <a:br>
              <a:rPr lang="en-US" dirty="0" smtClean="0"/>
            </a:br>
            <a:endParaRPr lang="el-GR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48" y="2862262"/>
            <a:ext cx="7860705" cy="2923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4179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Οργάνωση των καρέ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Intra</a:t>
            </a:r>
            <a:r>
              <a:rPr lang="el-GR" dirty="0" smtClean="0"/>
              <a:t> (</a:t>
            </a:r>
            <a:r>
              <a:rPr lang="en-US" dirty="0" smtClean="0"/>
              <a:t>Temporal)</a:t>
            </a:r>
          </a:p>
          <a:p>
            <a:pPr lvl="1"/>
            <a:r>
              <a:rPr lang="en-US" dirty="0" smtClean="0"/>
              <a:t>I frames</a:t>
            </a:r>
          </a:p>
          <a:p>
            <a:r>
              <a:rPr lang="en-US" dirty="0" smtClean="0"/>
              <a:t>Inter (Special)</a:t>
            </a:r>
          </a:p>
          <a:p>
            <a:pPr lvl="1"/>
            <a:r>
              <a:rPr lang="en-US" dirty="0" smtClean="0"/>
              <a:t>P,B frames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l-GR" dirty="0" smtClean="0"/>
              <a:t>Στόχος η δημιουργία διαφορών </a:t>
            </a:r>
            <a:r>
              <a:rPr lang="en-US" dirty="0" smtClean="0"/>
              <a:t>pixel </a:t>
            </a:r>
            <a:r>
              <a:rPr lang="el-GR" dirty="0" smtClean="0"/>
              <a:t>(</a:t>
            </a:r>
            <a:r>
              <a:rPr lang="en-US" dirty="0" smtClean="0"/>
              <a:t>residuals)</a:t>
            </a:r>
          </a:p>
        </p:txBody>
      </p:sp>
    </p:spTree>
    <p:extLst>
      <p:ext uri="{BB962C8B-B14F-4D97-AF65-F5344CB8AC3E}">
        <p14:creationId xmlns="" xmlns:p14="http://schemas.microsoft.com/office/powerpoint/2010/main" val="338024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frames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Χρήση πληροφορίας μόνο εντός καρέ</a:t>
            </a:r>
          </a:p>
          <a:p>
            <a:r>
              <a:rPr lang="en-US" dirty="0" smtClean="0"/>
              <a:t>Intra prediction modes</a:t>
            </a:r>
            <a:br>
              <a:rPr lang="en-US" dirty="0" smtClean="0"/>
            </a:br>
            <a:endParaRPr lang="el-GR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51" y="2852733"/>
            <a:ext cx="5803298" cy="40052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9128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 frames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 (predictive) frames</a:t>
            </a:r>
          </a:p>
          <a:p>
            <a:pPr lvl="1"/>
            <a:r>
              <a:rPr lang="el-GR" dirty="0" smtClean="0"/>
              <a:t>Δημιουργία διαφορών παίρνοντας ως </a:t>
            </a:r>
            <a:r>
              <a:rPr lang="en-US" dirty="0" smtClean="0"/>
              <a:t>pixels </a:t>
            </a:r>
            <a:r>
              <a:rPr lang="el-GR" dirty="0" smtClean="0"/>
              <a:t>αναφοράς </a:t>
            </a:r>
            <a:r>
              <a:rPr lang="en-US" dirty="0" smtClean="0"/>
              <a:t>pixels </a:t>
            </a:r>
            <a:r>
              <a:rPr lang="el-GR" dirty="0" smtClean="0"/>
              <a:t>από ένα συγκεκριμένο προηγούμενο καρέ</a:t>
            </a:r>
          </a:p>
          <a:p>
            <a:r>
              <a:rPr lang="en-US" dirty="0" smtClean="0"/>
              <a:t>B (bidirectional) frames</a:t>
            </a:r>
          </a:p>
          <a:p>
            <a:pPr lvl="1"/>
            <a:r>
              <a:rPr lang="el-GR" dirty="0" smtClean="0"/>
              <a:t>Δημιουργία διαφορών παίρνοντας ως </a:t>
            </a:r>
            <a:r>
              <a:rPr lang="en-US" dirty="0" smtClean="0"/>
              <a:t>pixels </a:t>
            </a:r>
            <a:r>
              <a:rPr lang="el-GR" dirty="0" smtClean="0"/>
              <a:t>αναφοράς τον μέσο όρο των </a:t>
            </a:r>
            <a:r>
              <a:rPr lang="en-US" dirty="0" smtClean="0"/>
              <a:t>pixels </a:t>
            </a:r>
            <a:r>
              <a:rPr lang="el-GR" dirty="0" smtClean="0"/>
              <a:t>από προηγούμενα ή επόμενα καρέ</a:t>
            </a:r>
            <a:endParaRPr lang="en-US" dirty="0" smtClean="0"/>
          </a:p>
          <a:p>
            <a:pPr marL="457200" lvl="1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64512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GOP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986" y="1733972"/>
            <a:ext cx="5124028" cy="5124028"/>
          </a:xfrm>
        </p:spPr>
      </p:pic>
    </p:spTree>
    <p:extLst>
      <p:ext uri="{BB962C8B-B14F-4D97-AF65-F5344CB8AC3E}">
        <p14:creationId xmlns="" xmlns:p14="http://schemas.microsoft.com/office/powerpoint/2010/main" val="409326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Encoding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Μετασχηματισμός </a:t>
            </a:r>
            <a:r>
              <a:rPr lang="en-US" dirty="0" smtClean="0"/>
              <a:t>DCT 4x4,8x8,16x16</a:t>
            </a:r>
            <a:r>
              <a:rPr lang="el-GR" dirty="0" smtClean="0"/>
              <a:t>.</a:t>
            </a:r>
          </a:p>
          <a:p>
            <a:r>
              <a:rPr lang="el-GR" u="sng" dirty="0" smtClean="0"/>
              <a:t>Κβαντοποίηση.</a:t>
            </a:r>
          </a:p>
          <a:p>
            <a:r>
              <a:rPr lang="en-US" dirty="0" smtClean="0"/>
              <a:t>Zigzag Scan</a:t>
            </a:r>
            <a:r>
              <a:rPr lang="el-GR" dirty="0" smtClean="0"/>
              <a:t>.</a:t>
            </a:r>
            <a:endParaRPr lang="en-US" dirty="0" smtClean="0"/>
          </a:p>
          <a:p>
            <a:r>
              <a:rPr lang="en-US" dirty="0" smtClean="0"/>
              <a:t>Run Length Encoding</a:t>
            </a:r>
            <a:r>
              <a:rPr lang="el-GR" dirty="0" smtClean="0"/>
              <a:t>.</a:t>
            </a:r>
            <a:endParaRPr lang="en-US" dirty="0" smtClean="0"/>
          </a:p>
          <a:p>
            <a:r>
              <a:rPr lang="en-US" dirty="0" smtClean="0"/>
              <a:t>Entropy encoding</a:t>
            </a:r>
            <a:r>
              <a:rPr lang="el-GR" dirty="0" smtClean="0"/>
              <a:t>.</a:t>
            </a:r>
          </a:p>
          <a:p>
            <a:endParaRPr lang="el-GR" u="sng" dirty="0"/>
          </a:p>
        </p:txBody>
      </p:sp>
    </p:spTree>
    <p:extLst>
      <p:ext uri="{BB962C8B-B14F-4D97-AF65-F5344CB8AC3E}">
        <p14:creationId xmlns="" xmlns:p14="http://schemas.microsoft.com/office/powerpoint/2010/main" val="365835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 smtClean="0"/>
              <a:t>Κβαντοποιήση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Εισαγωγή σφάλματος.</a:t>
            </a:r>
            <a:br>
              <a:rPr lang="el-GR" dirty="0" smtClean="0"/>
            </a:br>
            <a:endParaRPr lang="el-GR" dirty="0" smtClean="0"/>
          </a:p>
          <a:p>
            <a:r>
              <a:rPr lang="el-GR" dirty="0" smtClean="0"/>
              <a:t>Ακέραια διαίρεση συντελεστών </a:t>
            </a:r>
            <a:r>
              <a:rPr lang="en-US" dirty="0" smtClean="0"/>
              <a:t>DCT </a:t>
            </a:r>
            <a:r>
              <a:rPr lang="el-GR" dirty="0" smtClean="0"/>
              <a:t>με κάποια ακέραια τιμή, πιθανόν διαφορετική για κάθε συντελεστή.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Quantization Parameter (QP).</a:t>
            </a:r>
            <a:endParaRPr lang="el-GR" dirty="0" smtClean="0"/>
          </a:p>
        </p:txBody>
      </p:sp>
    </p:spTree>
    <p:extLst>
      <p:ext uri="{BB962C8B-B14F-4D97-AF65-F5344CB8AC3E}">
        <p14:creationId xmlns="" xmlns:p14="http://schemas.microsoft.com/office/powerpoint/2010/main" val="102051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Length Encoding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Μείωση αριθμών προς κωδικοποίηση</a:t>
            </a:r>
            <a:r>
              <a:rPr lang="en-US" dirty="0" smtClean="0"/>
              <a:t>.</a:t>
            </a:r>
            <a:r>
              <a:rPr lang="el-GR" dirty="0" smtClean="0"/>
              <a:t/>
            </a:r>
            <a:br>
              <a:rPr lang="el-GR" dirty="0" smtClean="0"/>
            </a:br>
            <a:r>
              <a:rPr lang="el-GR" dirty="0" smtClean="0"/>
              <a:t/>
            </a:r>
            <a:br>
              <a:rPr lang="el-GR" dirty="0" smtClean="0"/>
            </a:br>
            <a:r>
              <a:rPr lang="el-GR" dirty="0" smtClean="0"/>
              <a:t/>
            </a:r>
            <a:br>
              <a:rPr lang="el-GR" dirty="0" smtClean="0"/>
            </a:br>
            <a:r>
              <a:rPr lang="el-GR" dirty="0" smtClean="0"/>
              <a:t/>
            </a:r>
            <a:br>
              <a:rPr lang="el-GR" dirty="0" smtClean="0"/>
            </a:br>
            <a:r>
              <a:rPr lang="el-GR" dirty="0" smtClean="0"/>
              <a:t/>
            </a:r>
            <a:br>
              <a:rPr lang="el-GR" dirty="0" smtClean="0"/>
            </a:br>
            <a:endParaRPr lang="el-GR" dirty="0"/>
          </a:p>
        </p:txBody>
      </p:sp>
      <p:graphicFrame>
        <p:nvGraphicFramePr>
          <p:cNvPr id="4" name="Πίνακας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391468684"/>
              </p:ext>
            </p:extLst>
          </p:nvPr>
        </p:nvGraphicFramePr>
        <p:xfrm>
          <a:off x="1524000" y="249289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 smtClean="0"/>
                        <a:t>17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8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54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97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5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16</a:t>
                      </a:r>
                      <a:endParaRPr lang="el-GR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Ευθύγραμμο βέλος σύνδεσης 10"/>
          <p:cNvCxnSpPr>
            <a:stCxn id="4" idx="2"/>
            <a:endCxn id="5" idx="0"/>
          </p:cNvCxnSpPr>
          <p:nvPr/>
        </p:nvCxnSpPr>
        <p:spPr>
          <a:xfrm>
            <a:off x="4572000" y="2863736"/>
            <a:ext cx="0" cy="1933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Πίνακας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298100736"/>
              </p:ext>
            </p:extLst>
          </p:nvPr>
        </p:nvGraphicFramePr>
        <p:xfrm>
          <a:off x="1524000" y="479715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 smtClean="0"/>
                        <a:t>0,17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0,8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0,54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3,97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0,5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1,16</a:t>
                      </a:r>
                      <a:endParaRPr lang="el-G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82755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Ποιότητα Βίντε</a:t>
            </a:r>
            <a:r>
              <a:rPr lang="el-GR" dirty="0"/>
              <a:t>ο</a:t>
            </a: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PSNR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=</m:t>
                            </m:r>
                            <m:r>
                              <a:rPr lang="en-US">
                                <a:latin typeface="Cambria Math"/>
                              </a:rPr>
                              <m:t>10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×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𝑀𝐴𝑋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𝑀𝑆𝐸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𝑀𝑆𝐸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𝑌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𝑆𝑜𝑢𝑟𝑐𝑒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𝑅𝑒𝑐𝑜𝑛𝑠𝑡𝑟𝑢𝑐𝑡𝑒𝑑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i="1">
                            <a:latin typeface="Cambria Math"/>
                          </a:rPr>
                          <m:t>𝑋</m:t>
                        </m:r>
                        <m:r>
                          <a:rPr lang="en-US" i="1">
                            <a:latin typeface="Cambria Math"/>
                          </a:rPr>
                          <m:t>∗</m:t>
                        </m:r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𝑀𝐴𝑋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𝑏𝑖𝑡𝑑𝑒𝑝𝑡h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  <a:ea typeface="Cambria Math"/>
                      </a:rPr>
                      <m:t>−1</m:t>
                    </m:r>
                  </m:oMath>
                </a14:m>
                <a:endParaRPr lang="en-US" dirty="0" smtClean="0"/>
              </a:p>
              <a:p>
                <a:r>
                  <a:rPr lang="el-GR" dirty="0" smtClean="0"/>
                  <a:t>Υπολογίζεται για κάθε συνιστώσα </a:t>
                </a:r>
                <a:r>
                  <a:rPr lang="en-US" dirty="0" smtClean="0"/>
                  <a:t>YUV </a:t>
                </a:r>
                <a:r>
                  <a:rPr lang="el-GR" dirty="0" smtClean="0"/>
                  <a:t>ξεχωριστά αλλά ως μετρική λαμβάνεται το </a:t>
                </a:r>
                <a:r>
                  <a:rPr lang="en-US" dirty="0" smtClean="0"/>
                  <a:t>PSNR </a:t>
                </a:r>
                <a:r>
                  <a:rPr lang="el-GR" dirty="0" smtClean="0"/>
                  <a:t>του Υ.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27777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Δομή Η.264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7" y="1600200"/>
            <a:ext cx="7856285" cy="4525963"/>
          </a:xfrm>
        </p:spPr>
      </p:pic>
    </p:spTree>
    <p:extLst>
      <p:ext uri="{BB962C8B-B14F-4D97-AF65-F5344CB8AC3E}">
        <p14:creationId xmlns="" xmlns:p14="http://schemas.microsoft.com/office/powerpoint/2010/main" val="91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Περιγραφή Προβλήματος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l-GR" dirty="0" smtClean="0"/>
              <a:t>Βίντεο συνεπάγεται τεράστιος </a:t>
            </a:r>
            <a:r>
              <a:rPr lang="el-GR" dirty="0"/>
              <a:t>ό</a:t>
            </a:r>
            <a:r>
              <a:rPr lang="el-GR" dirty="0" smtClean="0"/>
              <a:t>γκος δεδομένων</a:t>
            </a:r>
            <a:endParaRPr lang="en-US" dirty="0" smtClean="0"/>
          </a:p>
          <a:p>
            <a:r>
              <a:rPr lang="el-GR" dirty="0" smtClean="0"/>
              <a:t>Τεχνικές Συμπίεσης</a:t>
            </a:r>
          </a:p>
          <a:p>
            <a:pPr lvl="1"/>
            <a:r>
              <a:rPr lang="el-GR" b="1" i="1" dirty="0" smtClean="0"/>
              <a:t>Με απώλειες</a:t>
            </a:r>
          </a:p>
          <a:p>
            <a:pPr lvl="1"/>
            <a:r>
              <a:rPr lang="el-GR" dirty="0" smtClean="0"/>
              <a:t>Χωρίς απώλειες</a:t>
            </a:r>
            <a:endParaRPr lang="en-US" dirty="0" smtClean="0"/>
          </a:p>
          <a:p>
            <a:r>
              <a:rPr lang="en-US" dirty="0" smtClean="0"/>
              <a:t>H </a:t>
            </a:r>
            <a:r>
              <a:rPr lang="el-GR" dirty="0" smtClean="0"/>
              <a:t>ευαισθησία του ανθρώπινου ματιού</a:t>
            </a:r>
            <a:r>
              <a:rPr lang="en-US" dirty="0" smtClean="0"/>
              <a:t> </a:t>
            </a:r>
            <a:r>
              <a:rPr lang="el-GR" dirty="0" smtClean="0"/>
              <a:t>είναι μικρότερη των </a:t>
            </a:r>
            <a:r>
              <a:rPr lang="en-US" dirty="0" smtClean="0"/>
              <a:t>38dB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l-GR" dirty="0" smtClean="0"/>
              <a:t>Μεγάλη πολυπλοκότητα σημερινών τεχνικών συμπίεσης</a:t>
            </a:r>
            <a:endParaRPr lang="en-US" dirty="0" smtClean="0"/>
          </a:p>
          <a:p>
            <a:pPr lvl="1"/>
            <a:endParaRPr lang="el-GR" dirty="0" smtClean="0"/>
          </a:p>
          <a:p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366733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Θεωρία Πληροφοριών</a:t>
            </a:r>
            <a:endParaRPr lang="el-GR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l-GR" dirty="0" smtClean="0"/>
                  <a:t>Εντροπία</a:t>
                </a:r>
                <a:r>
                  <a:rPr lang="en-US" dirty="0" smtClean="0"/>
                  <a:t>.</a:t>
                </a:r>
                <a:br>
                  <a:rPr lang="en-US" dirty="0" smtClean="0"/>
                </a:br>
                <a:endParaRPr lang="el-GR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b="0" i="0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X</m:t>
                        </m:r>
                      </m:e>
                    </m:d>
                    <m:r>
                      <a:rPr lang="el-GR" b="0" i="0" smtClean="0">
                        <a:latin typeface="Cambria Math"/>
                      </a:rPr>
                      <m:t>=</m:t>
                    </m:r>
                    <m:r>
                      <a:rPr lang="en-US" b="0" i="0" smtClean="0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l-GR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l-GR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n</m:t>
                        </m:r>
                      </m:sup>
                      <m:e>
                        <m:r>
                          <a:rPr lang="el-GR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))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/>
                </a:r>
                <a:r>
                  <a:rPr lang="el-GR" dirty="0" smtClean="0"/>
                  <a:t>η πιθανότητα του ενδεχομένου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br>
                  <a:rPr lang="en-US" dirty="0" smtClean="0"/>
                </a:br>
                <a:endParaRPr lang="en-US" dirty="0" smtClean="0"/>
              </a:p>
              <a:p>
                <a:pPr lvl="1"/>
                <a:r>
                  <a:rPr lang="el-GR" dirty="0" smtClean="0"/>
                  <a:t>Το απόλυτο κάτω όριο που η πληροφορία μίας πηγής μπορεί να συμπιεστεί.</a:t>
                </a:r>
                <a:endParaRPr lang="el-GR" dirty="0"/>
              </a:p>
            </p:txBody>
          </p:sp>
        </mc:Choice>
        <mc:Fallback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6189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Κωδικοποιητές Εντροπίας</a:t>
            </a:r>
            <a:endParaRPr lang="el-GR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600200"/>
                <a:ext cx="8892480" cy="4525963"/>
              </a:xfrm>
            </p:spPr>
            <p:txBody>
              <a:bodyPr/>
              <a:lstStyle/>
              <a:p>
                <a:r>
                  <a:rPr lang="el-GR" dirty="0" smtClean="0"/>
                  <a:t>Μέθοδος </a:t>
                </a:r>
                <a:r>
                  <a:rPr lang="en-US" dirty="0" smtClean="0"/>
                  <a:t>Huffman</a:t>
                </a:r>
                <a:endParaRPr lang="el-GR" dirty="0" smtClean="0"/>
              </a:p>
              <a:p>
                <a:pPr lvl="1"/>
                <a:r>
                  <a:rPr lang="el-GR" dirty="0" smtClean="0"/>
                  <a:t>Μικρή πολυπλοκότητα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+1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𝑏𝑖𝑡</m:t>
                    </m:r>
                  </m:oMath>
                </a14:m>
                <a:endParaRPr lang="en-US" dirty="0" smtClean="0"/>
              </a:p>
              <a:p>
                <a:r>
                  <a:rPr lang="el-GR" dirty="0" smtClean="0"/>
                  <a:t>Αριθμητική Κωδικοποίηση</a:t>
                </a:r>
                <a:r>
                  <a:rPr lang="en-US" dirty="0" smtClean="0"/>
                  <a:t>.</a:t>
                </a:r>
                <a:endParaRPr lang="el-GR" dirty="0" smtClean="0"/>
              </a:p>
              <a:p>
                <a:pPr lvl="1"/>
                <a:r>
                  <a:rPr lang="en-US" dirty="0" smtClean="0"/>
                  <a:t>Context Adaptive Binary Arithmetic Encoding (CABAC)</a:t>
                </a:r>
              </a:p>
              <a:p>
                <a:pPr lvl="1"/>
                <a:r>
                  <a:rPr lang="el-GR" dirty="0" smtClean="0"/>
                  <a:t>Μεγάλη πολυπλοκότητα.</a:t>
                </a:r>
              </a:p>
              <a:p>
                <a:pPr lvl="1"/>
                <a:r>
                  <a:rPr lang="el-GR" dirty="0" smtClean="0"/>
                  <a:t>Πλησιάζει </a:t>
                </a:r>
                <a:r>
                  <a:rPr lang="en-US" dirty="0" smtClean="0"/>
                  <a:t>“</a:t>
                </a:r>
                <a:r>
                  <a:rPr lang="el-GR" dirty="0" smtClean="0"/>
                  <a:t>κοντά</a:t>
                </a:r>
                <a:r>
                  <a:rPr lang="en-US" dirty="0" smtClean="0"/>
                  <a:t>”</a:t>
                </a:r>
                <a:r>
                  <a:rPr lang="el-GR" dirty="0" smtClean="0"/>
                  <a:t> στο όριο εντροπίας.</a:t>
                </a:r>
                <a:endParaRPr lang="en-US" dirty="0" smtClean="0"/>
              </a:p>
              <a:p>
                <a:pPr lvl="1"/>
                <a:endParaRPr lang="el-GR" dirty="0"/>
              </a:p>
            </p:txBody>
          </p:sp>
        </mc:Choice>
        <mc:Fallback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600200"/>
                <a:ext cx="8892480" cy="4525963"/>
              </a:xfrm>
              <a:blipFill rotWithShape="1">
                <a:blip r:embed="rId3"/>
                <a:stretch>
                  <a:fillRect l="-1508" t="-1752"/>
                </a:stretch>
              </a:blipFill>
            </p:spPr>
            <p:txBody>
              <a:bodyPr/>
              <a:lstStyle/>
              <a:p>
                <a:r>
                  <a:rPr lang="el-GR" dirty="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233105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endParaRPr lang="el-GR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l-GR" sz="2400" dirty="0" smtClean="0"/>
                  <a:t>Επαναληπτικός αλγόριθμος που χωρίζει </a:t>
                </a:r>
                <a:r>
                  <a:rPr lang="el-GR" sz="2400" dirty="0"/>
                  <a:t>με το </a:t>
                </a:r>
                <a:r>
                  <a:rPr lang="el-GR" sz="2400" dirty="0" smtClean="0"/>
                  <a:t>ελάχιστο σφάλμα </a:t>
                </a:r>
                <a:r>
                  <a:rPr lang="el-GR" sz="2400" i="1" dirty="0"/>
                  <a:t>n </a:t>
                </a:r>
                <a:r>
                  <a:rPr lang="el-GR" sz="2400" dirty="0"/>
                  <a:t>σημεία σε διάσταση χώρου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 smtClean="0"/>
                  <a:t/>
                </a:r>
                <a:r>
                  <a:rPr lang="el-GR" sz="2400" dirty="0" smtClean="0"/>
                  <a:t>σε </a:t>
                </a:r>
                <a:r>
                  <a:rPr lang="el-GR" sz="2400" i="1" dirty="0"/>
                  <a:t>k </a:t>
                </a:r>
                <a:r>
                  <a:rPr lang="el-GR" sz="2400" dirty="0" smtClean="0"/>
                  <a:t>περιοχές</a:t>
                </a:r>
                <a:r>
                  <a:rPr lang="en-US" sz="2400" dirty="0" smtClean="0"/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𝑘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𝑑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l-GR" sz="2400" dirty="0"/>
              </a:p>
            </p:txBody>
          </p:sp>
        </mc:Choice>
        <mc:Fallback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Εικόνα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43" y="2603004"/>
            <a:ext cx="5426315" cy="42549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1708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Αρχικοποίηση </a:t>
            </a:r>
            <a:r>
              <a:rPr lang="en-US" dirty="0" smtClean="0"/>
              <a:t>K-means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</a:t>
            </a:r>
            <a:r>
              <a:rPr lang="el-GR" dirty="0" smtClean="0"/>
              <a:t>η με κάποια στρατηγική.</a:t>
            </a:r>
            <a:endParaRPr lang="en-US" dirty="0" smtClean="0"/>
          </a:p>
          <a:p>
            <a:pPr lvl="1"/>
            <a:r>
              <a:rPr lang="en-US" dirty="0" smtClean="0"/>
              <a:t>n=100000,k=65536,d=16</a:t>
            </a:r>
            <a:r>
              <a:rPr lang="el-GR" dirty="0" smtClean="0"/>
              <a:t/>
            </a:r>
            <a:br>
              <a:rPr lang="el-GR" dirty="0" smtClean="0"/>
            </a:br>
            <a:r>
              <a:rPr lang="el-GR" dirty="0" smtClean="0"/>
              <a:t> </a:t>
            </a:r>
            <a:endParaRPr lang="el-GR" dirty="0"/>
          </a:p>
        </p:txBody>
      </p:sp>
      <p:graphicFrame>
        <p:nvGraphicFramePr>
          <p:cNvPr id="4" name="Γράφημα 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154689401"/>
              </p:ext>
            </p:extLst>
          </p:nvPr>
        </p:nvGraphicFramePr>
        <p:xfrm>
          <a:off x="0" y="256490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Γράφημα 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497506286"/>
              </p:ext>
            </p:extLst>
          </p:nvPr>
        </p:nvGraphicFramePr>
        <p:xfrm>
          <a:off x="4581500" y="256490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="" xmlns:p14="http://schemas.microsoft.com/office/powerpoint/2010/main" val="88149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Αναζήτηση κοντινότερου </a:t>
            </a:r>
            <a:r>
              <a:rPr lang="en-US" dirty="0" smtClean="0"/>
              <a:t>cluster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Με </a:t>
            </a:r>
            <a:r>
              <a:rPr lang="en-US" dirty="0"/>
              <a:t>F</a:t>
            </a:r>
            <a:r>
              <a:rPr lang="en-US" dirty="0" smtClean="0"/>
              <a:t>ull </a:t>
            </a:r>
            <a:r>
              <a:rPr lang="en-US" dirty="0"/>
              <a:t>S</a:t>
            </a:r>
            <a:r>
              <a:rPr lang="en-US" dirty="0" smtClean="0"/>
              <a:t>earch </a:t>
            </a:r>
            <a:r>
              <a:rPr lang="el-GR" dirty="0" smtClean="0"/>
              <a:t>η με </a:t>
            </a:r>
            <a:r>
              <a:rPr lang="en-US" dirty="0" smtClean="0"/>
              <a:t>FastNN</a:t>
            </a:r>
            <a:br>
              <a:rPr lang="en-US" dirty="0" smtClean="0"/>
            </a:br>
            <a:endParaRPr lang="el-GR" dirty="0"/>
          </a:p>
        </p:txBody>
      </p:sp>
      <p:graphicFrame>
        <p:nvGraphicFramePr>
          <p:cNvPr id="4" name="Γράφημα 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764347306"/>
              </p:ext>
            </p:extLst>
          </p:nvPr>
        </p:nvGraphicFramePr>
        <p:xfrm>
          <a:off x="1232756" y="2564904"/>
          <a:ext cx="6678488" cy="4293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36279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Training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1">
            <a:blip r:embed="rId3"/>
            <a:stretch>
              <a:fillRect l="-1630" t="-1752" r="-519"/>
            </a:stretch>
          </a:blipFill>
        </p:spPr>
        <p:txBody>
          <a:bodyPr/>
          <a:lstStyle/>
          <a:p>
            <a:r>
              <a:rPr lang="el-GR" dirty="0">
                <a:noFill/>
              </a:rPr>
              <a:t> </a:t>
            </a:r>
          </a:p>
        </p:txBody>
      </p:sp>
    </p:spTree>
    <p:extLst>
      <p:ext uri="{BB962C8B-B14F-4D97-AF65-F5344CB8AC3E}">
        <p14:creationId xmlns="" xmlns:p14="http://schemas.microsoft.com/office/powerpoint/2010/main" val="346366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 smtClean="0"/>
              <a:t>Εξαγωγή του </a:t>
            </a:r>
            <a:r>
              <a:rPr lang="en-US" dirty="0" smtClean="0"/>
              <a:t>training set </a:t>
            </a:r>
            <a:r>
              <a:rPr lang="el-GR" dirty="0" smtClean="0"/>
              <a:t>από τον </a:t>
            </a:r>
            <a:r>
              <a:rPr lang="en-US" dirty="0" smtClean="0"/>
              <a:t>H.264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-1" y="1600200"/>
            <a:ext cx="9027495" cy="4525963"/>
          </a:xfrm>
        </p:spPr>
        <p:txBody>
          <a:bodyPr/>
          <a:lstStyle/>
          <a:p>
            <a:r>
              <a:rPr lang="el-GR" dirty="0" smtClean="0"/>
              <a:t>Τροποποίηση </a:t>
            </a:r>
            <a:r>
              <a:rPr lang="en-US" dirty="0" smtClean="0"/>
              <a:t>Decoder</a:t>
            </a:r>
            <a:r>
              <a:rPr lang="el-GR" dirty="0" smtClean="0"/>
              <a:t>.</a:t>
            </a:r>
            <a:endParaRPr lang="en-US" dirty="0"/>
          </a:p>
          <a:p>
            <a:r>
              <a:rPr lang="el-GR" dirty="0" smtClean="0"/>
              <a:t>Βήματα για την εξαγωγή.</a:t>
            </a:r>
          </a:p>
          <a:p>
            <a:pPr lvl="1"/>
            <a:r>
              <a:rPr lang="en-US" dirty="0" smtClean="0"/>
              <a:t>Encoding </a:t>
            </a:r>
            <a:r>
              <a:rPr lang="el-GR" dirty="0" smtClean="0"/>
              <a:t>σε </a:t>
            </a:r>
            <a:r>
              <a:rPr lang="en-US" dirty="0" smtClean="0"/>
              <a:t>lossless mode </a:t>
            </a:r>
            <a:r>
              <a:rPr lang="el-GR" dirty="0" smtClean="0"/>
              <a:t>με δύο διαφορετικά </a:t>
            </a:r>
            <a:r>
              <a:rPr lang="en-US" dirty="0" smtClean="0"/>
              <a:t>GOP.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I-I-I-</a:t>
            </a:r>
            <a:r>
              <a:rPr lang="en-US" dirty="0" smtClean="0"/>
              <a:t>....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I-B-B-P-B-B-P-…</a:t>
            </a:r>
          </a:p>
          <a:p>
            <a:pPr lvl="1"/>
            <a:r>
              <a:rPr lang="en-US" dirty="0" smtClean="0"/>
              <a:t>Decoding.</a:t>
            </a:r>
            <a:endParaRPr lang="el-GR" dirty="0"/>
          </a:p>
          <a:p>
            <a:pPr lvl="2"/>
            <a:r>
              <a:rPr lang="en-US" dirty="0" smtClean="0"/>
              <a:t>KeepI  = 1</a:t>
            </a:r>
            <a:r>
              <a:rPr lang="el-GR" dirty="0" smtClean="0"/>
              <a:t>, </a:t>
            </a:r>
            <a:r>
              <a:rPr lang="en-US" dirty="0" smtClean="0"/>
              <a:t>1</a:t>
            </a:r>
            <a:r>
              <a:rPr lang="el-GR" baseline="30000" dirty="0" smtClean="0"/>
              <a:t>ο</a:t>
            </a:r>
            <a:r>
              <a:rPr lang="en-US" dirty="0" smtClean="0"/>
              <a:t> GOP.</a:t>
            </a:r>
          </a:p>
          <a:p>
            <a:pPr lvl="2"/>
            <a:r>
              <a:rPr lang="en-US" dirty="0" smtClean="0"/>
              <a:t>KeepP = 1</a:t>
            </a:r>
            <a:r>
              <a:rPr lang="el-GR" dirty="0" smtClean="0"/>
              <a:t>, 2</a:t>
            </a:r>
            <a:r>
              <a:rPr lang="el-GR" baseline="30000" dirty="0" smtClean="0"/>
              <a:t>ο</a:t>
            </a:r>
            <a:r>
              <a:rPr lang="el-GR" dirty="0" smtClean="0"/>
              <a:t> </a:t>
            </a:r>
            <a:r>
              <a:rPr lang="en-US" dirty="0" smtClean="0"/>
              <a:t>GOP.</a:t>
            </a:r>
          </a:p>
          <a:p>
            <a:pPr lvl="2"/>
            <a:r>
              <a:rPr lang="en-US" strike="sngStrike" dirty="0" smtClean="0"/>
              <a:t>KeepB = 1</a:t>
            </a:r>
            <a:r>
              <a:rPr lang="el-GR" strike="sngStrike" dirty="0" smtClean="0"/>
              <a:t>, 2</a:t>
            </a:r>
            <a:r>
              <a:rPr lang="el-GR" strike="sngStrike" baseline="30000" dirty="0" smtClean="0"/>
              <a:t>ο</a:t>
            </a:r>
            <a:r>
              <a:rPr lang="el-GR" strike="sngStrike" dirty="0" smtClean="0"/>
              <a:t> </a:t>
            </a:r>
            <a:r>
              <a:rPr lang="en-US" strike="sngStrike" dirty="0" smtClean="0"/>
              <a:t>GOP.</a:t>
            </a:r>
          </a:p>
          <a:p>
            <a:pPr lvl="2"/>
            <a:endParaRPr lang="en-US" dirty="0" smtClean="0"/>
          </a:p>
          <a:p>
            <a:pPr lvl="1"/>
            <a:endParaRPr lang="el-GR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409781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Codebooks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Codebooks </a:t>
            </a:r>
            <a:r>
              <a:rPr lang="el-GR" dirty="0" smtClean="0"/>
              <a:t>για </a:t>
            </a:r>
            <a:r>
              <a:rPr lang="en-US" dirty="0" smtClean="0"/>
              <a:t>IntraY,UV </a:t>
            </a:r>
            <a:r>
              <a:rPr lang="el-GR" dirty="0" smtClean="0"/>
              <a:t>και </a:t>
            </a:r>
            <a:r>
              <a:rPr lang="en-US" dirty="0" smtClean="0"/>
              <a:t>InterY,UV.</a:t>
            </a:r>
            <a:br>
              <a:rPr lang="en-US" dirty="0" smtClean="0"/>
            </a:br>
            <a:endParaRPr lang="el-GR" dirty="0"/>
          </a:p>
        </p:txBody>
      </p:sp>
      <p:graphicFrame>
        <p:nvGraphicFramePr>
          <p:cNvPr id="4" name="Πίνακας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53254661"/>
              </p:ext>
            </p:extLst>
          </p:nvPr>
        </p:nvGraphicFramePr>
        <p:xfrm>
          <a:off x="108107" y="2213864"/>
          <a:ext cx="8927786" cy="400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5309"/>
                <a:gridCol w="810563"/>
                <a:gridCol w="1528494"/>
                <a:gridCol w="741087"/>
                <a:gridCol w="1111630"/>
                <a:gridCol w="1111630"/>
                <a:gridCol w="1574811"/>
                <a:gridCol w="1094262"/>
              </a:tblGrid>
              <a:tr h="486097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Τύπος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Εντροπία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PSNR(dB)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Επαναλήψεις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 smtClean="0">
                          <a:effectLst/>
                        </a:rPr>
                        <a:t>Διάρκεια</a:t>
                      </a:r>
                      <a:r>
                        <a:rPr lang="en-US" sz="1100" u="none" strike="noStrike" dirty="0" smtClean="0">
                          <a:effectLst/>
                        </a:rPr>
                        <a:t> (minutes)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IntraY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56160000,000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0,712229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33,6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3249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12154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IntraUV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28080000,000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0,743071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42,1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2697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3119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InterY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42117616,000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0,692577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40,5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3270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9120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InterUV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21058808,000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0,707785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48,1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4221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8509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58684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Εντροπία υπό συνθήκη</a:t>
            </a:r>
            <a:endParaRPr lang="el-GR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l-GR" dirty="0" smtClean="0"/>
                  <a:t>Η πληροφορία για μια τυχαία μεταβλητή Υ μπορεί μόνο να μας μειώσει την εντροπία της μεταβλητής </a:t>
                </a:r>
                <a:r>
                  <a:rPr lang="en-US" dirty="0" smtClean="0"/>
                  <a:t>X.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𝐻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l-GR" dirty="0" smtClean="0"/>
                  <a:t>Δημιουργία 8 </a:t>
                </a:r>
                <a:r>
                  <a:rPr lang="el-GR" dirty="0"/>
                  <a:t>ισοπίθανων </a:t>
                </a:r>
                <a:r>
                  <a:rPr lang="el-GR" dirty="0" smtClean="0"/>
                  <a:t>περιοχών με βάση την ενέργεια των </a:t>
                </a:r>
                <a:r>
                  <a:rPr lang="en-US" dirty="0" smtClean="0"/>
                  <a:t>codewords</a:t>
                </a:r>
                <a:r>
                  <a:rPr lang="el-GR" dirty="0" smtClean="0"/>
                  <a:t>.</a:t>
                </a:r>
                <a:br>
                  <a:rPr lang="el-GR" dirty="0" smtClean="0"/>
                </a:br>
                <a:endParaRPr lang="el-GR" dirty="0" smtClean="0"/>
              </a:p>
              <a:p>
                <a:r>
                  <a:rPr lang="el-GR" dirty="0" smtClean="0"/>
                  <a:t>Παραγωγή στατιστικών των 8 </a:t>
                </a:r>
                <a:r>
                  <a:rPr lang="en-US" dirty="0" smtClean="0"/>
                  <a:t>contexts </a:t>
                </a:r>
                <a:r>
                  <a:rPr lang="el-GR" dirty="0" smtClean="0"/>
                  <a:t>με βάση την ενέργεια των γειτόνων.</a:t>
                </a:r>
              </a:p>
            </p:txBody>
          </p:sp>
        </mc:Choice>
        <mc:Fallback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2830" r="-1630"/>
                </a:stretch>
              </a:blipFill>
            </p:spPr>
            <p:txBody>
              <a:bodyPr/>
              <a:lstStyle/>
              <a:p>
                <a:r>
                  <a:rPr lang="el-GR" dirty="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239308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Contexts</a:t>
            </a:r>
            <a:endParaRPr lang="el-GR" dirty="0"/>
          </a:p>
        </p:txBody>
      </p:sp>
      <p:graphicFrame>
        <p:nvGraphicFramePr>
          <p:cNvPr id="8" name="Πίνακας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50879561"/>
              </p:ext>
            </p:extLst>
          </p:nvPr>
        </p:nvGraphicFramePr>
        <p:xfrm>
          <a:off x="1871700" y="1313765"/>
          <a:ext cx="5378097" cy="144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3913"/>
                <a:gridCol w="1336842"/>
                <a:gridCol w="1249767"/>
                <a:gridCol w="1577575"/>
              </a:tblGrid>
              <a:tr h="7200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 Y entropy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 UV Entropy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 Y Entropy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 UV Entropy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720080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0,5400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0,6434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0,5443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0,6314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6" name="5 - Θέση περιεχομένου" descr="gri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8666" y="3000857"/>
            <a:ext cx="3866667" cy="3857143"/>
          </a:xfrm>
        </p:spPr>
      </p:pic>
    </p:spTree>
    <p:extLst>
      <p:ext uri="{BB962C8B-B14F-4D97-AF65-F5344CB8AC3E}">
        <p14:creationId xmlns="" xmlns:p14="http://schemas.microsoft.com/office/powerpoint/2010/main" val="123248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Ασυμπίεστη Εικόνα</a:t>
            </a:r>
            <a:endParaRPr lang="el-GR" dirty="0"/>
          </a:p>
        </p:txBody>
      </p:sp>
      <p:pic>
        <p:nvPicPr>
          <p:cNvPr id="8" name="Θέση περιεχομένου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="" xmlns:p14="http://schemas.microsoft.com/office/powerpoint/2010/main" val="136783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VQ H.264 Encoder</a:t>
            </a:r>
            <a:endParaRPr lang="el-GR" dirty="0"/>
          </a:p>
        </p:txBody>
      </p:sp>
      <p:pic>
        <p:nvPicPr>
          <p:cNvPr id="4" name="3 - Θέση περιεχομένου" descr="h264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1472" y="1643050"/>
            <a:ext cx="7856286" cy="4525963"/>
          </a:xfrm>
        </p:spPr>
      </p:pic>
      <p:sp>
        <p:nvSpPr>
          <p:cNvPr id="5" name="4 - Διάγραμμα ροής: Διεργασία"/>
          <p:cNvSpPr/>
          <p:nvPr/>
        </p:nvSpPr>
        <p:spPr>
          <a:xfrm>
            <a:off x="5572132" y="3429000"/>
            <a:ext cx="914400" cy="42862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VQ Macroblock</a:t>
            </a:r>
            <a:endParaRPr lang="el-GR" sz="1000" dirty="0"/>
          </a:p>
        </p:txBody>
      </p:sp>
      <p:cxnSp>
        <p:nvCxnSpPr>
          <p:cNvPr id="7" name="6 - Ευθύγραμμο βέλος σύνδεσης"/>
          <p:cNvCxnSpPr/>
          <p:nvPr/>
        </p:nvCxnSpPr>
        <p:spPr>
          <a:xfrm>
            <a:off x="4714876" y="3429000"/>
            <a:ext cx="85725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- Ευθύγραμμο βέλος σύνδεσης"/>
          <p:cNvCxnSpPr/>
          <p:nvPr/>
        </p:nvCxnSpPr>
        <p:spPr>
          <a:xfrm rot="10800000">
            <a:off x="4714876" y="3857628"/>
            <a:ext cx="85725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- Ευθύγραμμο βέλος σύνδεσης"/>
          <p:cNvCxnSpPr>
            <a:stCxn id="15" idx="2"/>
          </p:cNvCxnSpPr>
          <p:nvPr/>
        </p:nvCxnSpPr>
        <p:spPr>
          <a:xfrm rot="16200000" flipH="1">
            <a:off x="4968110" y="2682103"/>
            <a:ext cx="1478175" cy="156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- TextBox"/>
          <p:cNvSpPr txBox="1"/>
          <p:nvPr/>
        </p:nvSpPr>
        <p:spPr>
          <a:xfrm>
            <a:off x="5072066" y="1643050"/>
            <a:ext cx="1254639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Codebooks</a:t>
            </a:r>
            <a:endParaRPr lang="el-GR" sz="1400" dirty="0"/>
          </a:p>
        </p:txBody>
      </p:sp>
      <p:cxnSp>
        <p:nvCxnSpPr>
          <p:cNvPr id="25" name="24 - Γωνιακή σύνδεση"/>
          <p:cNvCxnSpPr>
            <a:stCxn id="5" idx="2"/>
          </p:cNvCxnSpPr>
          <p:nvPr/>
        </p:nvCxnSpPr>
        <p:spPr>
          <a:xfrm rot="16200000" flipH="1">
            <a:off x="6765145" y="3121815"/>
            <a:ext cx="857256" cy="232888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29 - TextBox"/>
          <p:cNvSpPr txBox="1"/>
          <p:nvPr/>
        </p:nvSpPr>
        <p:spPr>
          <a:xfrm>
            <a:off x="7072330" y="4357694"/>
            <a:ext cx="953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indices</a:t>
            </a:r>
            <a:endParaRPr lang="el-GR" sz="1400" dirty="0"/>
          </a:p>
        </p:txBody>
      </p:sp>
      <p:sp>
        <p:nvSpPr>
          <p:cNvPr id="31" name="30 - TextBox"/>
          <p:cNvSpPr txBox="1"/>
          <p:nvPr/>
        </p:nvSpPr>
        <p:spPr>
          <a:xfrm>
            <a:off x="4714876" y="3643314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VQ Residuals</a:t>
            </a:r>
            <a:endParaRPr lang="el-GR" sz="1000" dirty="0"/>
          </a:p>
        </p:txBody>
      </p:sp>
      <p:sp>
        <p:nvSpPr>
          <p:cNvPr id="32" name="31 - TextBox"/>
          <p:cNvSpPr txBox="1"/>
          <p:nvPr/>
        </p:nvSpPr>
        <p:spPr>
          <a:xfrm>
            <a:off x="4786314" y="3357562"/>
            <a:ext cx="670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Residuals</a:t>
            </a:r>
            <a:endParaRPr lang="el-GR" sz="1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VQ H.264 Decoder</a:t>
            </a:r>
            <a:endParaRPr lang="el-GR" dirty="0"/>
          </a:p>
        </p:txBody>
      </p:sp>
      <p:pic>
        <p:nvPicPr>
          <p:cNvPr id="6" name="3 - Θέση περιεχομένου" descr="h2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1643050"/>
            <a:ext cx="7856286" cy="4525963"/>
          </a:xfrm>
          <a:prstGeom prst="rect">
            <a:avLst/>
          </a:prstGeom>
        </p:spPr>
      </p:pic>
      <p:sp>
        <p:nvSpPr>
          <p:cNvPr id="7" name="6 - Διάγραμμα ροής: Διεργασία"/>
          <p:cNvSpPr/>
          <p:nvPr/>
        </p:nvSpPr>
        <p:spPr>
          <a:xfrm>
            <a:off x="5572132" y="3429000"/>
            <a:ext cx="914400" cy="428628"/>
          </a:xfrm>
          <a:prstGeom prst="flowChartProcess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iVQ Macroblock</a:t>
            </a:r>
            <a:endParaRPr lang="el-GR" sz="1000" dirty="0"/>
          </a:p>
        </p:txBody>
      </p:sp>
      <p:cxnSp>
        <p:nvCxnSpPr>
          <p:cNvPr id="9" name="8 - Ευθύγραμμο βέλος σύνδεσης"/>
          <p:cNvCxnSpPr/>
          <p:nvPr/>
        </p:nvCxnSpPr>
        <p:spPr>
          <a:xfrm rot="10800000">
            <a:off x="4714876" y="3429000"/>
            <a:ext cx="857256" cy="158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- Ευθύγραμμο βέλος σύνδεσης"/>
          <p:cNvCxnSpPr>
            <a:stCxn id="11" idx="2"/>
          </p:cNvCxnSpPr>
          <p:nvPr/>
        </p:nvCxnSpPr>
        <p:spPr>
          <a:xfrm rot="16200000" flipH="1">
            <a:off x="4825234" y="2682103"/>
            <a:ext cx="1478175" cy="1562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- TextBox"/>
          <p:cNvSpPr txBox="1"/>
          <p:nvPr/>
        </p:nvSpPr>
        <p:spPr>
          <a:xfrm>
            <a:off x="4929190" y="1643050"/>
            <a:ext cx="1254639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Codebooks</a:t>
            </a:r>
            <a:endParaRPr lang="el-GR" sz="1400" dirty="0"/>
          </a:p>
        </p:txBody>
      </p:sp>
      <p:sp>
        <p:nvSpPr>
          <p:cNvPr id="14" name="13 - TextBox"/>
          <p:cNvSpPr txBox="1"/>
          <p:nvPr/>
        </p:nvSpPr>
        <p:spPr>
          <a:xfrm>
            <a:off x="4714876" y="3429000"/>
            <a:ext cx="85792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VQ Residuals</a:t>
            </a:r>
            <a:endParaRPr lang="el-GR" sz="1000" dirty="0"/>
          </a:p>
        </p:txBody>
      </p:sp>
      <p:cxnSp>
        <p:nvCxnSpPr>
          <p:cNvPr id="17" name="16 - Γωνιακή σύνδεση"/>
          <p:cNvCxnSpPr>
            <a:stCxn id="20" idx="2"/>
            <a:endCxn id="7" idx="0"/>
          </p:cNvCxnSpPr>
          <p:nvPr/>
        </p:nvCxnSpPr>
        <p:spPr>
          <a:xfrm rot="5400000">
            <a:off x="5907204" y="2072956"/>
            <a:ext cx="1478173" cy="1233915"/>
          </a:xfrm>
          <a:prstGeom prst="bentConnector3">
            <a:avLst>
              <a:gd name="adj1" fmla="val 7632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9 - TextBox"/>
          <p:cNvSpPr txBox="1"/>
          <p:nvPr/>
        </p:nvSpPr>
        <p:spPr>
          <a:xfrm>
            <a:off x="6786578" y="1643050"/>
            <a:ext cx="953338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indices</a:t>
            </a:r>
            <a:endParaRPr lang="el-GR" sz="1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VQ H.264 vs. JM H.264</a:t>
            </a:r>
            <a:endParaRPr lang="el-GR" dirty="0"/>
          </a:p>
        </p:txBody>
      </p:sp>
      <p:pic>
        <p:nvPicPr>
          <p:cNvPr id="4" name="3 - Εικόνα" descr="test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1928802"/>
            <a:ext cx="2861393" cy="1650804"/>
          </a:xfrm>
          <a:prstGeom prst="rect">
            <a:avLst/>
          </a:prstGeom>
        </p:spPr>
      </p:pic>
      <p:pic>
        <p:nvPicPr>
          <p:cNvPr id="5" name="4 - Εικόνα" descr="test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40" y="1357298"/>
            <a:ext cx="2861393" cy="1650804"/>
          </a:xfrm>
          <a:prstGeom prst="rect">
            <a:avLst/>
          </a:prstGeom>
        </p:spPr>
      </p:pic>
      <p:pic>
        <p:nvPicPr>
          <p:cNvPr id="6" name="5 - Εικόνα" descr="test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43636" y="1857364"/>
            <a:ext cx="2861393" cy="1650804"/>
          </a:xfrm>
          <a:prstGeom prst="rect">
            <a:avLst/>
          </a:prstGeom>
        </p:spPr>
      </p:pic>
      <p:pic>
        <p:nvPicPr>
          <p:cNvPr id="7" name="6 - Εικόνα" descr="test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5786" y="4071942"/>
            <a:ext cx="3302022" cy="1857388"/>
          </a:xfrm>
          <a:prstGeom prst="rect">
            <a:avLst/>
          </a:prstGeom>
        </p:spPr>
      </p:pic>
      <p:pic>
        <p:nvPicPr>
          <p:cNvPr id="8" name="7 - Εικόνα" descr="test5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29256" y="4214818"/>
            <a:ext cx="2861393" cy="1650804"/>
          </a:xfrm>
          <a:prstGeom prst="rect">
            <a:avLst/>
          </a:prstGeom>
        </p:spPr>
      </p:pic>
      <p:sp>
        <p:nvSpPr>
          <p:cNvPr id="9" name="8 - Ορθογώνιο"/>
          <p:cNvSpPr/>
          <p:nvPr/>
        </p:nvSpPr>
        <p:spPr>
          <a:xfrm>
            <a:off x="142844" y="264318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9 - Ορθογώνιο"/>
          <p:cNvSpPr/>
          <p:nvPr/>
        </p:nvSpPr>
        <p:spPr>
          <a:xfrm>
            <a:off x="3143240" y="207167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10 - Ορθογώνιο"/>
          <p:cNvSpPr/>
          <p:nvPr/>
        </p:nvSpPr>
        <p:spPr>
          <a:xfrm>
            <a:off x="5429256" y="492919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11 - Ορθογώνιο"/>
          <p:cNvSpPr/>
          <p:nvPr/>
        </p:nvSpPr>
        <p:spPr>
          <a:xfrm>
            <a:off x="6143636" y="257174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12 - Ορθογώνιο"/>
          <p:cNvSpPr/>
          <p:nvPr/>
        </p:nvSpPr>
        <p:spPr>
          <a:xfrm>
            <a:off x="785786" y="500063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Σύγκριση </a:t>
            </a:r>
            <a:r>
              <a:rPr lang="en-US" dirty="0" err="1" smtClean="0"/>
              <a:t>Mbits</a:t>
            </a:r>
            <a:endParaRPr lang="el-GR" dirty="0"/>
          </a:p>
        </p:txBody>
      </p:sp>
      <p:pic>
        <p:nvPicPr>
          <p:cNvPr id="4" name="3 - Θέση περιεχομένου" descr="compare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2078" y="2234406"/>
            <a:ext cx="7559845" cy="4123552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 smtClean="0"/>
              <a:t>Σύγκριση Πολυπλοκότητας </a:t>
            </a:r>
            <a:r>
              <a:rPr lang="en-US" dirty="0" smtClean="0"/>
              <a:t>Encoding</a:t>
            </a:r>
            <a:endParaRPr lang="el-GR" dirty="0"/>
          </a:p>
        </p:txBody>
      </p:sp>
      <p:pic>
        <p:nvPicPr>
          <p:cNvPr id="4" name="3 - Θέση περιεχομένου" descr="compare2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0619" y="2486819"/>
            <a:ext cx="6862762" cy="4123364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 smtClean="0"/>
              <a:t>Σύγκριση Πολυπλοκότητας </a:t>
            </a:r>
            <a:r>
              <a:rPr lang="en-US" dirty="0" smtClean="0"/>
              <a:t>Decoding</a:t>
            </a:r>
            <a:endParaRPr lang="el-GR" dirty="0"/>
          </a:p>
        </p:txBody>
      </p:sp>
      <p:pic>
        <p:nvPicPr>
          <p:cNvPr id="4" name="3 - Θέση περιεχομένου" descr="compare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619" y="2486819"/>
            <a:ext cx="6862762" cy="4123364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Συμπεράσματα</a:t>
            </a:r>
            <a:endParaRPr lang="el-GR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Καλύτερη απόδοση του </a:t>
            </a:r>
            <a:r>
              <a:rPr lang="en-US" dirty="0" smtClean="0"/>
              <a:t>VQ </a:t>
            </a:r>
            <a:r>
              <a:rPr lang="el-GR" dirty="0" smtClean="0"/>
              <a:t>στα δύσκολα βίντεο</a:t>
            </a:r>
            <a:br>
              <a:rPr lang="el-GR" dirty="0" smtClean="0"/>
            </a:br>
            <a:endParaRPr lang="el-GR" dirty="0" smtClean="0"/>
          </a:p>
          <a:p>
            <a:r>
              <a:rPr lang="el-GR" dirty="0" smtClean="0"/>
              <a:t>Εύκολη και γρήγορη βελτίωση των </a:t>
            </a:r>
            <a:r>
              <a:rPr lang="en-US" dirty="0" smtClean="0"/>
              <a:t>codebooks</a:t>
            </a:r>
            <a:r>
              <a:rPr lang="el-GR" dirty="0" smtClean="0"/>
              <a:t/>
            </a:r>
            <a:br>
              <a:rPr lang="el-GR" dirty="0" smtClean="0"/>
            </a:br>
            <a:endParaRPr lang="en-US" dirty="0" smtClean="0"/>
          </a:p>
          <a:p>
            <a:r>
              <a:rPr lang="el-GR" dirty="0" smtClean="0"/>
              <a:t>Μεγάλη απόκλιση του </a:t>
            </a:r>
            <a:r>
              <a:rPr lang="en-US" dirty="0" smtClean="0"/>
              <a:t>PSNR </a:t>
            </a:r>
            <a:r>
              <a:rPr lang="el-GR" dirty="0" smtClean="0"/>
              <a:t>κάθε συνιστώσας</a:t>
            </a:r>
          </a:p>
          <a:p>
            <a:endParaRPr lang="el-GR" dirty="0" smtClean="0"/>
          </a:p>
          <a:p>
            <a:r>
              <a:rPr lang="el-GR" dirty="0" smtClean="0"/>
              <a:t>Μείωση πολυπλοκότητας </a:t>
            </a:r>
            <a:r>
              <a:rPr lang="en-US" dirty="0" smtClean="0"/>
              <a:t>decoder</a:t>
            </a:r>
            <a:endParaRPr lang="el-GR" dirty="0" smtClean="0"/>
          </a:p>
          <a:p>
            <a:endParaRPr lang="el-GR" dirty="0" smtClean="0"/>
          </a:p>
          <a:p>
            <a:endParaRPr lang="el-GR" dirty="0" smtClean="0"/>
          </a:p>
          <a:p>
            <a:endParaRPr lang="el-G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43.07dB</a:t>
            </a:r>
            <a:endParaRPr lang="el-GR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="" xmlns:p14="http://schemas.microsoft.com/office/powerpoint/2010/main" val="219872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38.19dB</a:t>
            </a:r>
            <a:endParaRPr lang="el-GR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="" xmlns:p14="http://schemas.microsoft.com/office/powerpoint/2010/main" val="100814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32.76dB</a:t>
            </a:r>
            <a:endParaRPr lang="el-GR" dirty="0"/>
          </a:p>
        </p:txBody>
      </p:sp>
      <p:pic>
        <p:nvPicPr>
          <p:cNvPr id="8" name="Θέση περιεχομένου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="" xmlns:p14="http://schemas.microsoft.com/office/powerpoint/2010/main" val="390138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Ψηφιακό Βίντεο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l-GR" dirty="0"/>
              <a:t>Α</a:t>
            </a:r>
            <a:r>
              <a:rPr lang="el-GR" dirty="0" smtClean="0"/>
              <a:t>ποτελείται </a:t>
            </a:r>
            <a:r>
              <a:rPr lang="el-GR" dirty="0"/>
              <a:t>από μία σειρά καρέ που αναπαράγονται </a:t>
            </a:r>
            <a:r>
              <a:rPr lang="el-GR" dirty="0" smtClean="0"/>
              <a:t>με σταθερό ρυθμό</a:t>
            </a:r>
          </a:p>
          <a:p>
            <a:r>
              <a:rPr lang="el-GR" dirty="0" smtClean="0"/>
              <a:t>Καρέ είναι μια σειρά από </a:t>
            </a:r>
            <a:r>
              <a:rPr lang="en-US" dirty="0" smtClean="0"/>
              <a:t>pixels </a:t>
            </a:r>
            <a:r>
              <a:rPr lang="el-GR" dirty="0" smtClean="0"/>
              <a:t>οπού οι διαστάσεις του καθορίζουν την ανάλυση του βίντεο</a:t>
            </a:r>
            <a:r>
              <a:rPr lang="en-US" dirty="0" smtClean="0"/>
              <a:t> </a:t>
            </a:r>
          </a:p>
          <a:p>
            <a:r>
              <a:rPr lang="el-GR" dirty="0" smtClean="0"/>
              <a:t>Κάθε </a:t>
            </a:r>
            <a:r>
              <a:rPr lang="en-US" dirty="0" smtClean="0"/>
              <a:t>pixel </a:t>
            </a:r>
            <a:r>
              <a:rPr lang="el-GR" dirty="0" smtClean="0"/>
              <a:t>έχει ένα βάθος</a:t>
            </a:r>
          </a:p>
          <a:p>
            <a:r>
              <a:rPr lang="el-GR" dirty="0"/>
              <a:t>Το κάθε καρέ απεικονίζεται σε ένα </a:t>
            </a:r>
            <a:r>
              <a:rPr lang="el-GR" dirty="0" smtClean="0"/>
              <a:t>χώρο χρωμάτων </a:t>
            </a:r>
            <a:r>
              <a:rPr lang="el-GR" dirty="0"/>
              <a:t>που ονομάζεται YUV, οπού το Y είναι η </a:t>
            </a:r>
            <a:r>
              <a:rPr lang="el-GR" dirty="0" smtClean="0"/>
              <a:t>φωτεινότητα </a:t>
            </a:r>
            <a:r>
              <a:rPr lang="el-GR" dirty="0"/>
              <a:t>και το U,V η </a:t>
            </a:r>
            <a:r>
              <a:rPr lang="el-GR" dirty="0" smtClean="0"/>
              <a:t>χρωματικότητα</a:t>
            </a:r>
          </a:p>
          <a:p>
            <a:pPr marL="0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33856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Συνιστώσες </a:t>
            </a:r>
            <a:r>
              <a:rPr lang="en-US" dirty="0" smtClean="0"/>
              <a:t>YUV</a:t>
            </a:r>
            <a:endParaRPr lang="el-GR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320" y="1600200"/>
            <a:ext cx="6057360" cy="4525963"/>
          </a:xfrm>
        </p:spPr>
      </p:pic>
    </p:spTree>
    <p:extLst>
      <p:ext uri="{BB962C8B-B14F-4D97-AF65-F5344CB8AC3E}">
        <p14:creationId xmlns="" xmlns:p14="http://schemas.microsoft.com/office/powerpoint/2010/main" val="42552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Τύποι </a:t>
            </a:r>
            <a:r>
              <a:rPr lang="en-US" dirty="0" smtClean="0"/>
              <a:t>YUV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800" dirty="0"/>
              <a:t>Τα </a:t>
            </a:r>
            <a:r>
              <a:rPr lang="en-US" sz="2800" dirty="0"/>
              <a:t>pixel </a:t>
            </a:r>
            <a:r>
              <a:rPr lang="el-GR" sz="2800" dirty="0"/>
              <a:t>έχουν ένα εύρος τιμών (βάθος) και για να δημιουργήσουν ένα καρέ τα τοποθετούμε με διάφορους τρόπους</a:t>
            </a:r>
            <a:r>
              <a:rPr lang="en-US" sz="2800" dirty="0"/>
              <a:t> </a:t>
            </a:r>
            <a:r>
              <a:rPr lang="en-US" sz="2800" dirty="0" smtClean="0"/>
              <a:t>(</a:t>
            </a:r>
            <a:r>
              <a:rPr lang="el-GR" sz="2800" dirty="0" smtClean="0"/>
              <a:t>πχ </a:t>
            </a:r>
            <a:r>
              <a:rPr lang="en-US" sz="2800" dirty="0" smtClean="0"/>
              <a:t>YUV420</a:t>
            </a:r>
            <a:r>
              <a:rPr lang="el-GR" sz="2800" dirty="0"/>
              <a:t>,</a:t>
            </a:r>
            <a:r>
              <a:rPr lang="en-US" sz="2800" dirty="0"/>
              <a:t>YUV444</a:t>
            </a:r>
            <a:r>
              <a:rPr lang="en-US" sz="2800" dirty="0" smtClean="0"/>
              <a:t>)</a:t>
            </a:r>
          </a:p>
          <a:p>
            <a:endParaRPr lang="el-GR" sz="28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1" y="3102830"/>
            <a:ext cx="9039858" cy="37551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8667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0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</TotalTime>
  <Words>700</Words>
  <Application>Microsoft Office PowerPoint</Application>
  <PresentationFormat>Προβολή στην οθόνη (4:3)</PresentationFormat>
  <Paragraphs>238</Paragraphs>
  <Slides>36</Slides>
  <Notes>13</Notes>
  <HiddenSlides>0</HiddenSlides>
  <MMClips>0</MMClip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36</vt:i4>
      </vt:variant>
    </vt:vector>
  </HeadingPairs>
  <TitlesOfParts>
    <vt:vector size="37" baseType="lpstr">
      <vt:lpstr>Θέμα του Office</vt:lpstr>
      <vt:lpstr>Κβαντοποίηση Διανυσμάτων σε Κωδικοποιητές Βίντεο</vt:lpstr>
      <vt:lpstr>Περιγραφή Προβλήματος</vt:lpstr>
      <vt:lpstr>Ασυμπίεστη Εικόνα</vt:lpstr>
      <vt:lpstr>43.07dB</vt:lpstr>
      <vt:lpstr>38.19dB</vt:lpstr>
      <vt:lpstr>32.76dB</vt:lpstr>
      <vt:lpstr>Ψηφιακό Βίντεο</vt:lpstr>
      <vt:lpstr>Συνιστώσες YUV</vt:lpstr>
      <vt:lpstr>Τύποι YUV</vt:lpstr>
      <vt:lpstr>Οργάνωση των pixels</vt:lpstr>
      <vt:lpstr>Οργάνωση των καρέ</vt:lpstr>
      <vt:lpstr>I frames</vt:lpstr>
      <vt:lpstr>Inter frames</vt:lpstr>
      <vt:lpstr>GOP</vt:lpstr>
      <vt:lpstr>Encoding</vt:lpstr>
      <vt:lpstr>Κβαντοποιήση</vt:lpstr>
      <vt:lpstr>Run Length Encoding</vt:lpstr>
      <vt:lpstr>Ποιότητα Βίντεο</vt:lpstr>
      <vt:lpstr>Δομή Η.264</vt:lpstr>
      <vt:lpstr>Θεωρία Πληροφοριών</vt:lpstr>
      <vt:lpstr>Κωδικοποιητές Εντροπίας</vt:lpstr>
      <vt:lpstr>K-means</vt:lpstr>
      <vt:lpstr>Αρχικοποίηση K-means</vt:lpstr>
      <vt:lpstr>Αναζήτηση κοντινότερου cluster</vt:lpstr>
      <vt:lpstr>K-means Training</vt:lpstr>
      <vt:lpstr>Εξαγωγή του training set από τον H.264</vt:lpstr>
      <vt:lpstr>Codebooks</vt:lpstr>
      <vt:lpstr>Εντροπία υπό συνθήκη</vt:lpstr>
      <vt:lpstr>Contexts</vt:lpstr>
      <vt:lpstr>VQ H.264 Encoder</vt:lpstr>
      <vt:lpstr>VQ H.264 Decoder</vt:lpstr>
      <vt:lpstr>VQ H.264 vs. JM H.264</vt:lpstr>
      <vt:lpstr>Σύγκριση Mbits</vt:lpstr>
      <vt:lpstr>Σύγκριση Πολυπλοκότητας Encoding</vt:lpstr>
      <vt:lpstr>Σύγκριση Πολυπλοκότητας Decoding</vt:lpstr>
      <vt:lpstr>Συμπεράσματα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Κβαντοποίηση Διανυσμάτων σε Κωδικοποιητές Βίντεο</dc:title>
  <dc:creator>Petros Kalos</dc:creator>
  <cp:lastModifiedBy>Mina</cp:lastModifiedBy>
  <cp:revision>122</cp:revision>
  <dcterms:created xsi:type="dcterms:W3CDTF">2013-06-25T10:53:41Z</dcterms:created>
  <dcterms:modified xsi:type="dcterms:W3CDTF">2013-06-26T12:42:54Z</dcterms:modified>
</cp:coreProperties>
</file>